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Fjalla One"/>
      <p:regular r:id="rId14"/>
    </p:embeddedFont>
    <p:embeddedFont>
      <p:font typeface="Fira Sans Extra Condensed"/>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FiraSansExtraCondensed-regular.fntdata"/><Relationship Id="rId14" Type="http://schemas.openxmlformats.org/officeDocument/2006/relationships/font" Target="fonts/FjallaOne-regular.fntdata"/><Relationship Id="rId17" Type="http://schemas.openxmlformats.org/officeDocument/2006/relationships/font" Target="fonts/FiraSansExtraCondensed-italic.fntdata"/><Relationship Id="rId16" Type="http://schemas.openxmlformats.org/officeDocument/2006/relationships/font" Target="fonts/FiraSansExtraCondensed-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FiraSansExtraCondensed-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d5100c23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d5100c23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d5100c23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d5100c23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d5100c23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d5100c23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d5100c234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d5100c234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d5100c23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d5100c23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d5100c23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d5100c23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5100c234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d5100c23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59600"/>
            <a:ext cx="8520600" cy="129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380">
                <a:latin typeface="Fjalla One"/>
                <a:ea typeface="Fjalla One"/>
                <a:cs typeface="Fjalla One"/>
                <a:sym typeface="Fjalla One"/>
              </a:rPr>
              <a:t>Investigating the Relationship Between Planet Occurrence and Host Star Metallicity</a:t>
            </a:r>
            <a:endParaRPr sz="3380">
              <a:latin typeface="Fjalla One"/>
              <a:ea typeface="Fjalla One"/>
              <a:cs typeface="Fjalla One"/>
              <a:sym typeface="Fjalla One"/>
            </a:endParaRPr>
          </a:p>
        </p:txBody>
      </p:sp>
      <p:sp>
        <p:nvSpPr>
          <p:cNvPr id="55" name="Google Shape;55;p13"/>
          <p:cNvSpPr txBox="1"/>
          <p:nvPr>
            <p:ph idx="1" type="subTitle"/>
          </p:nvPr>
        </p:nvSpPr>
        <p:spPr>
          <a:xfrm>
            <a:off x="311700" y="1693300"/>
            <a:ext cx="8520600" cy="10677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 sz="2200">
                <a:latin typeface="Fira Sans Extra Condensed"/>
                <a:ea typeface="Fira Sans Extra Condensed"/>
                <a:cs typeface="Fira Sans Extra Condensed"/>
                <a:sym typeface="Fira Sans Extra Condensed"/>
              </a:rPr>
              <a:t>Adrienne Vescio, Patrick Young</a:t>
            </a:r>
            <a:endParaRPr b="1" sz="2200">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900">
                <a:latin typeface="Fira Sans Extra Condensed"/>
                <a:ea typeface="Fira Sans Extra Condensed"/>
                <a:cs typeface="Fira Sans Extra Condensed"/>
                <a:sym typeface="Fira Sans Extra Condensed"/>
              </a:rPr>
              <a:t>School of Earth and Space Exploration, Arizona State University</a:t>
            </a:r>
            <a:endParaRPr sz="1900">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900">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900">
                <a:latin typeface="Fira Sans Extra Condensed"/>
                <a:ea typeface="Fira Sans Extra Condensed"/>
                <a:cs typeface="Fira Sans Extra Condensed"/>
                <a:sym typeface="Fira Sans Extra Condensed"/>
              </a:rPr>
              <a:t>Arizona NASA Space Grant Symposium | April 17th, 2021</a:t>
            </a:r>
            <a:endParaRPr sz="1900">
              <a:latin typeface="Fira Sans Extra Condensed"/>
              <a:ea typeface="Fira Sans Extra Condensed"/>
              <a:cs typeface="Fira Sans Extra Condensed"/>
              <a:sym typeface="Fira Sans Extra Condensed"/>
            </a:endParaRPr>
          </a:p>
        </p:txBody>
      </p:sp>
      <p:pic>
        <p:nvPicPr>
          <p:cNvPr id="56" name="Google Shape;56;p13"/>
          <p:cNvPicPr preferRelativeResize="0"/>
          <p:nvPr/>
        </p:nvPicPr>
        <p:blipFill>
          <a:blip r:embed="rId3">
            <a:alphaModFix/>
          </a:blip>
          <a:stretch>
            <a:fillRect/>
          </a:stretch>
        </p:blipFill>
        <p:spPr>
          <a:xfrm>
            <a:off x="0" y="3626715"/>
            <a:ext cx="9144002" cy="1539820"/>
          </a:xfrm>
          <a:prstGeom prst="rect">
            <a:avLst/>
          </a:prstGeom>
          <a:noFill/>
          <a:ln>
            <a:noFill/>
          </a:ln>
        </p:spPr>
      </p:pic>
      <p:pic>
        <p:nvPicPr>
          <p:cNvPr id="57" name="Google Shape;57;p13"/>
          <p:cNvPicPr preferRelativeResize="0"/>
          <p:nvPr/>
        </p:nvPicPr>
        <p:blipFill>
          <a:blip r:embed="rId4">
            <a:alphaModFix/>
          </a:blip>
          <a:stretch>
            <a:fillRect/>
          </a:stretch>
        </p:blipFill>
        <p:spPr>
          <a:xfrm>
            <a:off x="2296025" y="2890347"/>
            <a:ext cx="1495425" cy="447675"/>
          </a:xfrm>
          <a:prstGeom prst="rect">
            <a:avLst/>
          </a:prstGeom>
          <a:noFill/>
          <a:ln>
            <a:noFill/>
          </a:ln>
        </p:spPr>
      </p:pic>
      <p:pic>
        <p:nvPicPr>
          <p:cNvPr id="58" name="Google Shape;58;p13"/>
          <p:cNvPicPr preferRelativeResize="0"/>
          <p:nvPr/>
        </p:nvPicPr>
        <p:blipFill>
          <a:blip r:embed="rId5">
            <a:alphaModFix/>
          </a:blip>
          <a:stretch>
            <a:fillRect/>
          </a:stretch>
        </p:blipFill>
        <p:spPr>
          <a:xfrm>
            <a:off x="4032476" y="2961784"/>
            <a:ext cx="1885950" cy="304800"/>
          </a:xfrm>
          <a:prstGeom prst="rect">
            <a:avLst/>
          </a:prstGeom>
          <a:noFill/>
          <a:ln>
            <a:noFill/>
          </a:ln>
        </p:spPr>
      </p:pic>
      <p:pic>
        <p:nvPicPr>
          <p:cNvPr id="59" name="Google Shape;59;p13"/>
          <p:cNvPicPr preferRelativeResize="0"/>
          <p:nvPr/>
        </p:nvPicPr>
        <p:blipFill rotWithShape="1">
          <a:blip r:embed="rId6">
            <a:alphaModFix/>
          </a:blip>
          <a:srcRect b="0" l="25246" r="24610" t="0"/>
          <a:stretch/>
        </p:blipFill>
        <p:spPr>
          <a:xfrm>
            <a:off x="6232250" y="2807198"/>
            <a:ext cx="615723" cy="613976"/>
          </a:xfrm>
          <a:prstGeom prst="rect">
            <a:avLst/>
          </a:prstGeom>
          <a:noFill/>
          <a:ln>
            <a:noFill/>
          </a:ln>
        </p:spPr>
      </p:pic>
      <p:sp>
        <p:nvSpPr>
          <p:cNvPr id="60" name="Google Shape;60;p13"/>
          <p:cNvSpPr txBox="1"/>
          <p:nvPr/>
        </p:nvSpPr>
        <p:spPr>
          <a:xfrm>
            <a:off x="-38872" y="4884375"/>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Fira Sans Extra Condensed"/>
                <a:ea typeface="Fira Sans Extra Condensed"/>
                <a:cs typeface="Fira Sans Extra Condensed"/>
                <a:sym typeface="Fira Sans Extra Condensed"/>
              </a:rPr>
              <a:t>avescio@asu.edu</a:t>
            </a:r>
            <a:endParaRPr sz="900">
              <a:solidFill>
                <a:srgbClr val="FFFFFF"/>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Fjalla One"/>
                <a:ea typeface="Fjalla One"/>
                <a:cs typeface="Fjalla One"/>
                <a:sym typeface="Fjalla One"/>
              </a:rPr>
              <a:t>Motivation</a:t>
            </a:r>
            <a:endParaRPr>
              <a:latin typeface="Fjalla One"/>
              <a:ea typeface="Fjalla One"/>
              <a:cs typeface="Fjalla One"/>
              <a:sym typeface="Fjalla One"/>
            </a:endParaRPr>
          </a:p>
        </p:txBody>
      </p:sp>
      <p:sp>
        <p:nvSpPr>
          <p:cNvPr id="66" name="Google Shape;66;p14"/>
          <p:cNvSpPr txBox="1"/>
          <p:nvPr>
            <p:ph idx="1" type="body"/>
          </p:nvPr>
        </p:nvSpPr>
        <p:spPr>
          <a:xfrm>
            <a:off x="311700" y="1152475"/>
            <a:ext cx="5504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Fira Sans Extra Condensed"/>
              <a:buChar char="●"/>
            </a:pPr>
            <a:r>
              <a:rPr lang="en">
                <a:latin typeface="Fira Sans Extra Condensed"/>
                <a:ea typeface="Fira Sans Extra Condensed"/>
                <a:cs typeface="Fira Sans Extra Condensed"/>
                <a:sym typeface="Fira Sans Extra Condensed"/>
              </a:rPr>
              <a:t>The search for exoplanets has historically been intertwined with efforts to understand the factors that drive occurrence rates</a:t>
            </a:r>
            <a:endParaRPr>
              <a:latin typeface="Fira Sans Extra Condensed"/>
              <a:ea typeface="Fira Sans Extra Condensed"/>
              <a:cs typeface="Fira Sans Extra Condensed"/>
              <a:sym typeface="Fira Sans Extra Condensed"/>
            </a:endParaRPr>
          </a:p>
          <a:p>
            <a:pPr indent="-317500" lvl="1" marL="914400" rtl="0" algn="l">
              <a:spcBef>
                <a:spcPts val="0"/>
              </a:spcBef>
              <a:spcAft>
                <a:spcPts val="0"/>
              </a:spcAft>
              <a:buSzPts val="1400"/>
              <a:buFont typeface="Fira Sans Extra Condensed"/>
              <a:buChar char="○"/>
            </a:pPr>
            <a:r>
              <a:rPr lang="en">
                <a:latin typeface="Fira Sans Extra Condensed"/>
                <a:ea typeface="Fira Sans Extra Condensed"/>
                <a:cs typeface="Fira Sans Extra Condensed"/>
                <a:sym typeface="Fira Sans Extra Condensed"/>
              </a:rPr>
              <a:t>Raghavan et al. 2010 (A Survey of Stellar Type Families: Multiplicity of Solar Type Stars)</a:t>
            </a:r>
            <a:endParaRPr>
              <a:latin typeface="Fira Sans Extra Condensed"/>
              <a:ea typeface="Fira Sans Extra Condensed"/>
              <a:cs typeface="Fira Sans Extra Condensed"/>
              <a:sym typeface="Fira Sans Extra Condensed"/>
            </a:endParaRPr>
          </a:p>
          <a:p>
            <a:pPr indent="-317500" lvl="1" marL="914400" rtl="0" algn="l">
              <a:spcBef>
                <a:spcPts val="0"/>
              </a:spcBef>
              <a:spcAft>
                <a:spcPts val="0"/>
              </a:spcAft>
              <a:buSzPts val="1400"/>
              <a:buFont typeface="Fira Sans Extra Condensed"/>
              <a:buChar char="○"/>
            </a:pPr>
            <a:r>
              <a:rPr lang="en">
                <a:latin typeface="Fira Sans Extra Condensed"/>
                <a:ea typeface="Fira Sans Extra Condensed"/>
                <a:cs typeface="Fira Sans Extra Condensed"/>
                <a:sym typeface="Fira Sans Extra Condensed"/>
              </a:rPr>
              <a:t>Petigura et al. 2018 (The California-Kepler Survey IV. Metal Rich Stars Host a Greater Diversity of Planets)</a:t>
            </a:r>
            <a:endParaRPr>
              <a:latin typeface="Fira Sans Extra Condensed"/>
              <a:ea typeface="Fira Sans Extra Condensed"/>
              <a:cs typeface="Fira Sans Extra Condensed"/>
              <a:sym typeface="Fira Sans Extra Condensed"/>
            </a:endParaRPr>
          </a:p>
          <a:p>
            <a:pPr indent="-342900" lvl="0" marL="457200" rtl="0" algn="l">
              <a:spcBef>
                <a:spcPts val="0"/>
              </a:spcBef>
              <a:spcAft>
                <a:spcPts val="0"/>
              </a:spcAft>
              <a:buSzPts val="1800"/>
              <a:buFont typeface="Fira Sans Extra Condensed"/>
              <a:buChar char="●"/>
            </a:pPr>
            <a:r>
              <a:rPr lang="en">
                <a:latin typeface="Fira Sans Extra Condensed"/>
                <a:ea typeface="Fira Sans Extra Condensed"/>
                <a:cs typeface="Fira Sans Extra Condensed"/>
                <a:sym typeface="Fira Sans Extra Condensed"/>
              </a:rPr>
              <a:t>This project relates to this effort, searching to link a visible divide of stellar populations as shown when comparing metallicity ratios to the occurrence rate of exoplanets.</a:t>
            </a:r>
            <a:endParaRPr>
              <a:latin typeface="Fira Sans Extra Condensed"/>
              <a:ea typeface="Fira Sans Extra Condensed"/>
              <a:cs typeface="Fira Sans Extra Condensed"/>
              <a:sym typeface="Fira Sans Extra Condensed"/>
            </a:endParaRPr>
          </a:p>
        </p:txBody>
      </p:sp>
      <p:pic>
        <p:nvPicPr>
          <p:cNvPr id="67" name="Google Shape;67;p14"/>
          <p:cNvPicPr preferRelativeResize="0"/>
          <p:nvPr/>
        </p:nvPicPr>
        <p:blipFill>
          <a:blip r:embed="rId3">
            <a:alphaModFix/>
          </a:blip>
          <a:stretch>
            <a:fillRect/>
          </a:stretch>
        </p:blipFill>
        <p:spPr>
          <a:xfrm>
            <a:off x="5929500" y="1181100"/>
            <a:ext cx="2828925" cy="2781300"/>
          </a:xfrm>
          <a:prstGeom prst="rect">
            <a:avLst/>
          </a:prstGeom>
          <a:noFill/>
          <a:ln>
            <a:noFill/>
          </a:ln>
        </p:spPr>
      </p:pic>
      <p:pic>
        <p:nvPicPr>
          <p:cNvPr id="68" name="Google Shape;68;p14"/>
          <p:cNvPicPr preferRelativeResize="0"/>
          <p:nvPr/>
        </p:nvPicPr>
        <p:blipFill>
          <a:blip r:embed="rId3">
            <a:alphaModFix/>
          </a:blip>
          <a:stretch>
            <a:fillRect/>
          </a:stretch>
        </p:blipFill>
        <p:spPr>
          <a:xfrm>
            <a:off x="5929500" y="445025"/>
            <a:ext cx="2828925" cy="2781300"/>
          </a:xfrm>
          <a:prstGeom prst="rect">
            <a:avLst/>
          </a:prstGeom>
          <a:noFill/>
          <a:ln>
            <a:noFill/>
          </a:ln>
        </p:spPr>
      </p:pic>
      <p:sp>
        <p:nvSpPr>
          <p:cNvPr id="69" name="Google Shape;69;p14"/>
          <p:cNvSpPr txBox="1"/>
          <p:nvPr/>
        </p:nvSpPr>
        <p:spPr>
          <a:xfrm>
            <a:off x="5816400" y="3334625"/>
            <a:ext cx="30159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Fira Sans Extra Condensed"/>
                <a:ea typeface="Fira Sans Extra Condensed"/>
                <a:cs typeface="Fira Sans Extra Condensed"/>
                <a:sym typeface="Fira Sans Extra Condensed"/>
              </a:rPr>
              <a:t>By studying this relationship, we  grow a greater understanding of the link between fundamental building blocks in the protoplanetary disk and planetary formation!</a:t>
            </a:r>
            <a:endParaRPr b="1" sz="1600">
              <a:latin typeface="Fira Sans Extra Condensed"/>
              <a:ea typeface="Fira Sans Extra Condensed"/>
              <a:cs typeface="Fira Sans Extra Condensed"/>
              <a:sym typeface="Fira Sans Extra Condensed"/>
            </a:endParaRPr>
          </a:p>
        </p:txBody>
      </p:sp>
      <p:sp>
        <p:nvSpPr>
          <p:cNvPr id="70" name="Google Shape;70;p14"/>
          <p:cNvSpPr txBox="1"/>
          <p:nvPr/>
        </p:nvSpPr>
        <p:spPr>
          <a:xfrm>
            <a:off x="442489" y="4675762"/>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avescio@asu.edu</a:t>
            </a:r>
            <a:endParaRPr sz="900">
              <a:solidFill>
                <a:schemeClr val="dk2"/>
              </a:solidFill>
              <a:latin typeface="Fira Sans Extra Condensed"/>
              <a:ea typeface="Fira Sans Extra Condensed"/>
              <a:cs typeface="Fira Sans Extra Condensed"/>
              <a:sym typeface="Fira Sans Extra Condensed"/>
            </a:endParaRPr>
          </a:p>
        </p:txBody>
      </p:sp>
      <p:pic>
        <p:nvPicPr>
          <p:cNvPr id="71" name="Google Shape;71;p14"/>
          <p:cNvPicPr preferRelativeResize="0"/>
          <p:nvPr/>
        </p:nvPicPr>
        <p:blipFill>
          <a:blip r:embed="rId4">
            <a:alphaModFix/>
          </a:blip>
          <a:stretch>
            <a:fillRect/>
          </a:stretch>
        </p:blipFill>
        <p:spPr>
          <a:xfrm>
            <a:off x="61486" y="4593849"/>
            <a:ext cx="342900" cy="486925"/>
          </a:xfrm>
          <a:prstGeom prst="rect">
            <a:avLst/>
          </a:prstGeom>
          <a:noFill/>
          <a:ln>
            <a:noFill/>
          </a:ln>
        </p:spPr>
      </p:pic>
      <p:sp>
        <p:nvSpPr>
          <p:cNvPr id="72" name="Google Shape;72;p14"/>
          <p:cNvSpPr txBox="1"/>
          <p:nvPr/>
        </p:nvSpPr>
        <p:spPr>
          <a:xfrm>
            <a:off x="5896200" y="3150125"/>
            <a:ext cx="28290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2"/>
                </a:solidFill>
                <a:latin typeface="Fira Sans Extra Condensed"/>
                <a:ea typeface="Fira Sans Extra Condensed"/>
                <a:cs typeface="Fira Sans Extra Condensed"/>
                <a:sym typeface="Fira Sans Extra Condensed"/>
              </a:rPr>
              <a:t>NASA/ADS</a:t>
            </a:r>
            <a:endParaRPr sz="1000">
              <a:solidFill>
                <a:schemeClr val="dk2"/>
              </a:solidFill>
              <a:latin typeface="Fira Sans Extra Condensed"/>
              <a:ea typeface="Fira Sans Extra Condensed"/>
              <a:cs typeface="Fira Sans Extra Condensed"/>
              <a:sym typeface="Fira Sans Extra Condensed"/>
            </a:endParaRPr>
          </a:p>
        </p:txBody>
      </p:sp>
      <p:sp>
        <p:nvSpPr>
          <p:cNvPr id="73" name="Google Shape;73;p14"/>
          <p:cNvSpPr txBox="1"/>
          <p:nvPr/>
        </p:nvSpPr>
        <p:spPr>
          <a:xfrm>
            <a:off x="5896200" y="3810000"/>
            <a:ext cx="28290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2"/>
                </a:solidFill>
                <a:latin typeface="Fira Sans Extra Condensed"/>
                <a:ea typeface="Fira Sans Extra Condensed"/>
                <a:cs typeface="Fira Sans Extra Condensed"/>
                <a:sym typeface="Fira Sans Extra Condensed"/>
              </a:rPr>
              <a:t>NASA/ADS</a:t>
            </a:r>
            <a:endParaRPr sz="1000">
              <a:solidFill>
                <a:schemeClr val="dk2"/>
              </a:solidFill>
              <a:latin typeface="Fira Sans Extra Condensed"/>
              <a:ea typeface="Fira Sans Extra Condensed"/>
              <a:cs typeface="Fira Sans Extra Condensed"/>
              <a:sym typeface="Fira Sans Extra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67"/>
                                        </p:tgtEl>
                                      </p:cBhvr>
                                    </p:animEffect>
                                    <p:set>
                                      <p:cBhvr>
                                        <p:cTn dur="1" fill="hold">
                                          <p:stCondLst>
                                            <p:cond delay="300"/>
                                          </p:stCondLst>
                                        </p:cTn>
                                        <p:tgtEl>
                                          <p:spTgt spid="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
                                        <p:tgtEl>
                                          <p:spTgt spid="73"/>
                                        </p:tgtEl>
                                      </p:cBhvr>
                                    </p:animEffect>
                                    <p:set>
                                      <p:cBhvr>
                                        <p:cTn dur="1" fill="hold">
                                          <p:stCondLst>
                                            <p:cond delay="300"/>
                                          </p:stCondLst>
                                        </p:cTn>
                                        <p:tgtEl>
                                          <p:spTgt spid="7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400"/>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3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4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5"/>
          <p:cNvPicPr preferRelativeResize="0"/>
          <p:nvPr/>
        </p:nvPicPr>
        <p:blipFill>
          <a:blip r:embed="rId3">
            <a:alphaModFix/>
          </a:blip>
          <a:stretch>
            <a:fillRect/>
          </a:stretch>
        </p:blipFill>
        <p:spPr>
          <a:xfrm>
            <a:off x="251300" y="661263"/>
            <a:ext cx="4575114" cy="3820974"/>
          </a:xfrm>
          <a:prstGeom prst="rect">
            <a:avLst/>
          </a:prstGeom>
          <a:noFill/>
          <a:ln>
            <a:noFill/>
          </a:ln>
        </p:spPr>
      </p:pic>
      <p:pic>
        <p:nvPicPr>
          <p:cNvPr id="79" name="Google Shape;79;p15"/>
          <p:cNvPicPr preferRelativeResize="0"/>
          <p:nvPr/>
        </p:nvPicPr>
        <p:blipFill>
          <a:blip r:embed="rId4">
            <a:alphaModFix/>
          </a:blip>
          <a:stretch>
            <a:fillRect/>
          </a:stretch>
        </p:blipFill>
        <p:spPr>
          <a:xfrm>
            <a:off x="5055014" y="1103913"/>
            <a:ext cx="3784186" cy="2935686"/>
          </a:xfrm>
          <a:prstGeom prst="rect">
            <a:avLst/>
          </a:prstGeom>
          <a:noFill/>
          <a:ln>
            <a:noFill/>
          </a:ln>
        </p:spPr>
      </p:pic>
      <p:sp>
        <p:nvSpPr>
          <p:cNvPr id="80" name="Google Shape;80;p15"/>
          <p:cNvSpPr/>
          <p:nvPr/>
        </p:nvSpPr>
        <p:spPr>
          <a:xfrm>
            <a:off x="4126600" y="2285388"/>
            <a:ext cx="1349400" cy="572700"/>
          </a:xfrm>
          <a:prstGeom prst="rightArrow">
            <a:avLst>
              <a:gd fmla="val 50000" name="adj1"/>
              <a:gd fmla="val 50000" name="adj2"/>
            </a:avLst>
          </a:prstGeom>
          <a:solidFill>
            <a:srgbClr val="A5A0FF"/>
          </a:solidFill>
          <a:ln cap="flat" cmpd="sng" w="28575">
            <a:solidFill>
              <a:srgbClr val="858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5"/>
          <p:cNvPicPr preferRelativeResize="0"/>
          <p:nvPr/>
        </p:nvPicPr>
        <p:blipFill>
          <a:blip r:embed="rId3">
            <a:alphaModFix/>
          </a:blip>
          <a:stretch>
            <a:fillRect/>
          </a:stretch>
        </p:blipFill>
        <p:spPr>
          <a:xfrm>
            <a:off x="2284438" y="661275"/>
            <a:ext cx="4575114" cy="3820974"/>
          </a:xfrm>
          <a:prstGeom prst="rect">
            <a:avLst/>
          </a:prstGeom>
          <a:noFill/>
          <a:ln>
            <a:noFill/>
          </a:ln>
        </p:spPr>
      </p:pic>
      <p:sp>
        <p:nvSpPr>
          <p:cNvPr id="82" name="Google Shape;82;p15"/>
          <p:cNvSpPr txBox="1"/>
          <p:nvPr/>
        </p:nvSpPr>
        <p:spPr>
          <a:xfrm>
            <a:off x="442489" y="4675762"/>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avescio@asu.edu</a:t>
            </a:r>
            <a:endParaRPr sz="900">
              <a:solidFill>
                <a:schemeClr val="dk2"/>
              </a:solidFill>
              <a:latin typeface="Fira Sans Extra Condensed"/>
              <a:ea typeface="Fira Sans Extra Condensed"/>
              <a:cs typeface="Fira Sans Extra Condensed"/>
              <a:sym typeface="Fira Sans Extra Condensed"/>
            </a:endParaRPr>
          </a:p>
        </p:txBody>
      </p:sp>
      <p:pic>
        <p:nvPicPr>
          <p:cNvPr id="83" name="Google Shape;83;p15"/>
          <p:cNvPicPr preferRelativeResize="0"/>
          <p:nvPr/>
        </p:nvPicPr>
        <p:blipFill>
          <a:blip r:embed="rId5">
            <a:alphaModFix/>
          </a:blip>
          <a:stretch>
            <a:fillRect/>
          </a:stretch>
        </p:blipFill>
        <p:spPr>
          <a:xfrm>
            <a:off x="61486" y="4593849"/>
            <a:ext cx="342900" cy="486925"/>
          </a:xfrm>
          <a:prstGeom prst="rect">
            <a:avLst/>
          </a:prstGeom>
          <a:noFill/>
          <a:ln>
            <a:noFill/>
          </a:ln>
        </p:spPr>
      </p:pic>
      <p:sp>
        <p:nvSpPr>
          <p:cNvPr id="84" name="Google Shape;84;p15"/>
          <p:cNvSpPr txBox="1"/>
          <p:nvPr/>
        </p:nvSpPr>
        <p:spPr>
          <a:xfrm>
            <a:off x="6614689" y="4675762"/>
            <a:ext cx="23838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Hypatia Catalog</a:t>
            </a:r>
            <a:endParaRPr sz="900">
              <a:solidFill>
                <a:schemeClr val="dk2"/>
              </a:solidFill>
              <a:latin typeface="Fira Sans Extra Condensed"/>
              <a:ea typeface="Fira Sans Extra Condensed"/>
              <a:cs typeface="Fira Sans Extra Condensed"/>
              <a:sym typeface="Fira Sans Extra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400"/>
                                        <p:tgtEl>
                                          <p:spTgt spid="81"/>
                                        </p:tgtEl>
                                      </p:cBhvr>
                                    </p:animEffect>
                                    <p:set>
                                      <p:cBhvr>
                                        <p:cTn dur="1" fill="hold">
                                          <p:stCondLst>
                                            <p:cond delay="400"/>
                                          </p:stCondLst>
                                        </p:cTn>
                                        <p:tgtEl>
                                          <p:spTgt spid="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4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4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4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Fjalla One"/>
                <a:ea typeface="Fjalla One"/>
                <a:cs typeface="Fjalla One"/>
                <a:sym typeface="Fjalla One"/>
              </a:rPr>
              <a:t>Methods</a:t>
            </a:r>
            <a:endParaRPr>
              <a:latin typeface="Fjalla One"/>
              <a:ea typeface="Fjalla One"/>
              <a:cs typeface="Fjalla One"/>
              <a:sym typeface="Fjalla One"/>
            </a:endParaRPr>
          </a:p>
        </p:txBody>
      </p:sp>
      <p:sp>
        <p:nvSpPr>
          <p:cNvPr id="90" name="Google Shape;90;p16"/>
          <p:cNvSpPr txBox="1"/>
          <p:nvPr>
            <p:ph idx="1" type="body"/>
          </p:nvPr>
        </p:nvSpPr>
        <p:spPr>
          <a:xfrm>
            <a:off x="311700" y="1076275"/>
            <a:ext cx="8520600" cy="1089000"/>
          </a:xfrm>
          <a:prstGeom prst="rect">
            <a:avLst/>
          </a:prstGeom>
        </p:spPr>
        <p:txBody>
          <a:bodyPr anchorCtr="0" anchor="t" bIns="91425" lIns="91425" spcFirstLastPara="1" rIns="91425" wrap="square" tIns="91425">
            <a:normAutofit/>
          </a:bodyPr>
          <a:lstStyle/>
          <a:p>
            <a:pPr indent="-342900" lvl="0" marL="457200" rtl="0" algn="ctr">
              <a:spcBef>
                <a:spcPts val="0"/>
              </a:spcBef>
              <a:spcAft>
                <a:spcPts val="0"/>
              </a:spcAft>
              <a:buSzPts val="1800"/>
              <a:buFont typeface="Fira Sans Extra Condensed"/>
              <a:buAutoNum type="arabicPeriod"/>
            </a:pPr>
            <a:r>
              <a:rPr lang="en">
                <a:latin typeface="Fira Sans Extra Condensed"/>
                <a:ea typeface="Fira Sans Extra Condensed"/>
                <a:cs typeface="Fira Sans Extra Condensed"/>
                <a:sym typeface="Fira Sans Extra Condensed"/>
              </a:rPr>
              <a:t>What observable differences can we determine between the separations?</a:t>
            </a:r>
            <a:endParaRPr>
              <a:latin typeface="Fira Sans Extra Condensed"/>
              <a:ea typeface="Fira Sans Extra Condensed"/>
              <a:cs typeface="Fira Sans Extra Condensed"/>
              <a:sym typeface="Fira Sans Extra Condensed"/>
            </a:endParaRPr>
          </a:p>
          <a:p>
            <a:pPr indent="-342900" lvl="0" marL="457200" rtl="0" algn="ctr">
              <a:spcBef>
                <a:spcPts val="0"/>
              </a:spcBef>
              <a:spcAft>
                <a:spcPts val="0"/>
              </a:spcAft>
              <a:buSzPts val="1800"/>
              <a:buFont typeface="Fira Sans Extra Condensed"/>
              <a:buAutoNum type="arabicPeriod"/>
            </a:pPr>
            <a:r>
              <a:rPr lang="en">
                <a:latin typeface="Fira Sans Extra Condensed"/>
                <a:ea typeface="Fira Sans Extra Condensed"/>
                <a:cs typeface="Fira Sans Extra Condensed"/>
                <a:sym typeface="Fira Sans Extra Condensed"/>
              </a:rPr>
              <a:t>What implications do these separations in stellar population and their corresponding differences in exoplanet occurrence have on the formation of planetary systems?</a:t>
            </a:r>
            <a:endParaRPr>
              <a:latin typeface="Fira Sans Extra Condensed"/>
              <a:ea typeface="Fira Sans Extra Condensed"/>
              <a:cs typeface="Fira Sans Extra Condensed"/>
              <a:sym typeface="Fira Sans Extra Condensed"/>
            </a:endParaRPr>
          </a:p>
        </p:txBody>
      </p:sp>
      <p:sp>
        <p:nvSpPr>
          <p:cNvPr id="91" name="Google Shape;91;p16"/>
          <p:cNvSpPr/>
          <p:nvPr/>
        </p:nvSpPr>
        <p:spPr>
          <a:xfrm>
            <a:off x="768763" y="2495550"/>
            <a:ext cx="2759700" cy="1089000"/>
          </a:xfrm>
          <a:prstGeom prst="homePlate">
            <a:avLst>
              <a:gd fmla="val 50000" name="adj"/>
            </a:avLst>
          </a:prstGeom>
          <a:solidFill>
            <a:srgbClr val="A5A0FF"/>
          </a:solidFill>
          <a:ln cap="flat" cmpd="sng" w="28575">
            <a:solidFill>
              <a:srgbClr val="858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3191264" y="2495550"/>
            <a:ext cx="2759700" cy="1089000"/>
          </a:xfrm>
          <a:prstGeom prst="chevron">
            <a:avLst>
              <a:gd fmla="val 50000" name="adj"/>
            </a:avLst>
          </a:prstGeom>
          <a:solidFill>
            <a:srgbClr val="A5A0FF"/>
          </a:solidFill>
          <a:ln cap="flat" cmpd="sng" w="28575">
            <a:solidFill>
              <a:srgbClr val="858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5615538" y="2495550"/>
            <a:ext cx="2759700" cy="1089000"/>
          </a:xfrm>
          <a:prstGeom prst="chevron">
            <a:avLst>
              <a:gd fmla="val 50000" name="adj"/>
            </a:avLst>
          </a:prstGeom>
          <a:solidFill>
            <a:srgbClr val="A5A0FF"/>
          </a:solidFill>
          <a:ln cap="flat" cmpd="sng" w="28575">
            <a:solidFill>
              <a:srgbClr val="858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3529075" y="2119912"/>
            <a:ext cx="2085900" cy="572700"/>
          </a:xfrm>
          <a:prstGeom prst="downArrow">
            <a:avLst>
              <a:gd fmla="val 50000" name="adj1"/>
              <a:gd fmla="val 86297" name="adj2"/>
            </a:avLst>
          </a:prstGeom>
          <a:solidFill>
            <a:srgbClr val="D8D5FF"/>
          </a:solidFill>
          <a:ln cap="flat" cmpd="sng" w="28575">
            <a:solidFill>
              <a:srgbClr val="B8B4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1980013" y="3700450"/>
            <a:ext cx="2759700" cy="1089000"/>
          </a:xfrm>
          <a:prstGeom prst="homePlate">
            <a:avLst>
              <a:gd fmla="val 50000" name="adj"/>
            </a:avLst>
          </a:prstGeom>
          <a:solidFill>
            <a:srgbClr val="A5A0FF"/>
          </a:solidFill>
          <a:ln cap="flat" cmpd="sng" w="28575">
            <a:solidFill>
              <a:srgbClr val="858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4402514" y="3700450"/>
            <a:ext cx="2759700" cy="1089000"/>
          </a:xfrm>
          <a:prstGeom prst="chevron">
            <a:avLst>
              <a:gd fmla="val 50000" name="adj"/>
            </a:avLst>
          </a:prstGeom>
          <a:solidFill>
            <a:srgbClr val="A5A0FF"/>
          </a:solidFill>
          <a:ln cap="flat" cmpd="sng" w="28575">
            <a:solidFill>
              <a:srgbClr val="858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932825" y="2722275"/>
            <a:ext cx="2085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Fira Sans Extra Condensed"/>
                <a:ea typeface="Fira Sans Extra Condensed"/>
                <a:cs typeface="Fira Sans Extra Condensed"/>
                <a:sym typeface="Fira Sans Extra Condensed"/>
              </a:rPr>
              <a:t>Separate lobes by eye using </a:t>
            </a:r>
            <a:r>
              <a:rPr i="1" lang="en" sz="1600">
                <a:solidFill>
                  <a:srgbClr val="FFFFFF"/>
                </a:solidFill>
                <a:latin typeface="Fira Sans Extra Condensed"/>
                <a:ea typeface="Fira Sans Extra Condensed"/>
                <a:cs typeface="Fira Sans Extra Condensed"/>
                <a:sym typeface="Fira Sans Extra Condensed"/>
              </a:rPr>
              <a:t>Hypatia Catalog</a:t>
            </a:r>
            <a:endParaRPr i="1" sz="1600">
              <a:solidFill>
                <a:srgbClr val="FFFFFF"/>
              </a:solidFill>
              <a:latin typeface="Fira Sans Extra Condensed"/>
              <a:ea typeface="Fira Sans Extra Condensed"/>
              <a:cs typeface="Fira Sans Extra Condensed"/>
              <a:sym typeface="Fira Sans Extra Condensed"/>
            </a:endParaRPr>
          </a:p>
        </p:txBody>
      </p:sp>
      <p:sp>
        <p:nvSpPr>
          <p:cNvPr id="98" name="Google Shape;98;p16"/>
          <p:cNvSpPr txBox="1"/>
          <p:nvPr/>
        </p:nvSpPr>
        <p:spPr>
          <a:xfrm>
            <a:off x="3529063" y="2578350"/>
            <a:ext cx="2085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Fira Sans Extra Condensed"/>
                <a:ea typeface="Fira Sans Extra Condensed"/>
                <a:cs typeface="Fira Sans Extra Condensed"/>
                <a:sym typeface="Fira Sans Extra Condensed"/>
              </a:rPr>
              <a:t>Pull exoplanet data from the </a:t>
            </a:r>
            <a:r>
              <a:rPr i="1" lang="en" sz="1600">
                <a:solidFill>
                  <a:srgbClr val="FFFFFF"/>
                </a:solidFill>
                <a:latin typeface="Fira Sans Extra Condensed"/>
                <a:ea typeface="Fira Sans Extra Condensed"/>
                <a:cs typeface="Fira Sans Extra Condensed"/>
                <a:sym typeface="Fira Sans Extra Condensed"/>
              </a:rPr>
              <a:t>NASA Exoplanet Archive</a:t>
            </a:r>
            <a:endParaRPr i="1" sz="1600">
              <a:solidFill>
                <a:srgbClr val="FFFFFF"/>
              </a:solidFill>
              <a:latin typeface="Fira Sans Extra Condensed"/>
              <a:ea typeface="Fira Sans Extra Condensed"/>
              <a:cs typeface="Fira Sans Extra Condensed"/>
              <a:sym typeface="Fira Sans Extra Condensed"/>
            </a:endParaRPr>
          </a:p>
        </p:txBody>
      </p:sp>
      <p:sp>
        <p:nvSpPr>
          <p:cNvPr id="99" name="Google Shape;99;p16"/>
          <p:cNvSpPr txBox="1"/>
          <p:nvPr/>
        </p:nvSpPr>
        <p:spPr>
          <a:xfrm>
            <a:off x="5952438" y="2701500"/>
            <a:ext cx="2085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Fira Sans Extra Condensed"/>
                <a:ea typeface="Fira Sans Extra Condensed"/>
                <a:cs typeface="Fira Sans Extra Condensed"/>
                <a:sym typeface="Fira Sans Extra Condensed"/>
              </a:rPr>
              <a:t>Create exoplanet statistics</a:t>
            </a:r>
            <a:endParaRPr i="1" sz="1600">
              <a:solidFill>
                <a:srgbClr val="FFFFFF"/>
              </a:solidFill>
              <a:latin typeface="Fira Sans Extra Condensed"/>
              <a:ea typeface="Fira Sans Extra Condensed"/>
              <a:cs typeface="Fira Sans Extra Condensed"/>
              <a:sym typeface="Fira Sans Extra Condensed"/>
            </a:endParaRPr>
          </a:p>
        </p:txBody>
      </p:sp>
      <p:sp>
        <p:nvSpPr>
          <p:cNvPr id="100" name="Google Shape;100;p16"/>
          <p:cNvSpPr txBox="1"/>
          <p:nvPr/>
        </p:nvSpPr>
        <p:spPr>
          <a:xfrm>
            <a:off x="2316913" y="3914825"/>
            <a:ext cx="2085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Fira Sans Extra Condensed"/>
                <a:ea typeface="Fira Sans Extra Condensed"/>
                <a:cs typeface="Fira Sans Extra Condensed"/>
                <a:sym typeface="Fira Sans Extra Condensed"/>
              </a:rPr>
              <a:t>Run machine learning algorithms</a:t>
            </a:r>
            <a:endParaRPr i="1" sz="1600">
              <a:solidFill>
                <a:srgbClr val="FFFFFF"/>
              </a:solidFill>
              <a:latin typeface="Fira Sans Extra Condensed"/>
              <a:ea typeface="Fira Sans Extra Condensed"/>
              <a:cs typeface="Fira Sans Extra Condensed"/>
              <a:sym typeface="Fira Sans Extra Condensed"/>
            </a:endParaRPr>
          </a:p>
        </p:txBody>
      </p:sp>
      <p:sp>
        <p:nvSpPr>
          <p:cNvPr id="101" name="Google Shape;101;p16"/>
          <p:cNvSpPr txBox="1"/>
          <p:nvPr/>
        </p:nvSpPr>
        <p:spPr>
          <a:xfrm>
            <a:off x="4739413" y="3783250"/>
            <a:ext cx="2085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Fira Sans Extra Condensed"/>
                <a:ea typeface="Fira Sans Extra Condensed"/>
                <a:cs typeface="Fira Sans Extra Condensed"/>
                <a:sym typeface="Fira Sans Extra Condensed"/>
              </a:rPr>
              <a:t>Compare results to manual results to confirm conclusions</a:t>
            </a:r>
            <a:endParaRPr i="1" sz="1600">
              <a:solidFill>
                <a:srgbClr val="FFFFFF"/>
              </a:solidFill>
              <a:latin typeface="Fira Sans Extra Condensed"/>
              <a:ea typeface="Fira Sans Extra Condensed"/>
              <a:cs typeface="Fira Sans Extra Condensed"/>
              <a:sym typeface="Fira Sans Extra Condensed"/>
            </a:endParaRPr>
          </a:p>
        </p:txBody>
      </p:sp>
      <p:sp>
        <p:nvSpPr>
          <p:cNvPr id="102" name="Google Shape;102;p16"/>
          <p:cNvSpPr/>
          <p:nvPr/>
        </p:nvSpPr>
        <p:spPr>
          <a:xfrm>
            <a:off x="1689425" y="3967025"/>
            <a:ext cx="572700" cy="572700"/>
          </a:xfrm>
          <a:prstGeom prst="mathPlus">
            <a:avLst>
              <a:gd fmla="val 23520" name="adj1"/>
            </a:avLst>
          </a:prstGeom>
          <a:solidFill>
            <a:srgbClr val="D8D5FF"/>
          </a:solidFill>
          <a:ln cap="flat" cmpd="sng" w="28575">
            <a:solidFill>
              <a:srgbClr val="B8B4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txBox="1"/>
          <p:nvPr/>
        </p:nvSpPr>
        <p:spPr>
          <a:xfrm>
            <a:off x="442489" y="4675762"/>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avescio@asu.edu</a:t>
            </a:r>
            <a:endParaRPr sz="900">
              <a:solidFill>
                <a:schemeClr val="dk2"/>
              </a:solidFill>
              <a:latin typeface="Fira Sans Extra Condensed"/>
              <a:ea typeface="Fira Sans Extra Condensed"/>
              <a:cs typeface="Fira Sans Extra Condensed"/>
              <a:sym typeface="Fira Sans Extra Condensed"/>
            </a:endParaRPr>
          </a:p>
        </p:txBody>
      </p:sp>
      <p:pic>
        <p:nvPicPr>
          <p:cNvPr id="104" name="Google Shape;104;p16"/>
          <p:cNvPicPr preferRelativeResize="0"/>
          <p:nvPr/>
        </p:nvPicPr>
        <p:blipFill>
          <a:blip r:embed="rId3">
            <a:alphaModFix/>
          </a:blip>
          <a:stretch>
            <a:fillRect/>
          </a:stretch>
        </p:blipFill>
        <p:spPr>
          <a:xfrm>
            <a:off x="61486" y="4593849"/>
            <a:ext cx="342900" cy="48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Fjalla One"/>
                <a:ea typeface="Fjalla One"/>
                <a:cs typeface="Fjalla One"/>
                <a:sym typeface="Fjalla One"/>
              </a:rPr>
              <a:t>Results</a:t>
            </a:r>
            <a:endParaRPr>
              <a:latin typeface="Fjalla One"/>
              <a:ea typeface="Fjalla One"/>
              <a:cs typeface="Fjalla One"/>
              <a:sym typeface="Fjalla One"/>
            </a:endParaRPr>
          </a:p>
        </p:txBody>
      </p:sp>
      <p:sp>
        <p:nvSpPr>
          <p:cNvPr id="110" name="Google Shape;110;p17"/>
          <p:cNvSpPr txBox="1"/>
          <p:nvPr>
            <p:ph idx="1" type="body"/>
          </p:nvPr>
        </p:nvSpPr>
        <p:spPr>
          <a:xfrm>
            <a:off x="311700" y="1050363"/>
            <a:ext cx="5259300" cy="2462400"/>
          </a:xfrm>
          <a:prstGeom prst="rect">
            <a:avLst/>
          </a:prstGeom>
        </p:spPr>
        <p:txBody>
          <a:bodyPr anchorCtr="0" anchor="t" bIns="91425" lIns="91425" spcFirstLastPara="1" rIns="91425" wrap="square" tIns="91425">
            <a:noAutofit/>
          </a:bodyPr>
          <a:lstStyle/>
          <a:p>
            <a:pPr indent="-340677" lvl="0" marL="457200" rtl="0" algn="l">
              <a:lnSpc>
                <a:spcPct val="95000"/>
              </a:lnSpc>
              <a:spcBef>
                <a:spcPts val="0"/>
              </a:spcBef>
              <a:spcAft>
                <a:spcPts val="0"/>
              </a:spcAft>
              <a:buSzPts val="1765"/>
              <a:buFont typeface="Fira Sans Extra Condensed"/>
              <a:buChar char="●"/>
            </a:pPr>
            <a:r>
              <a:rPr lang="en" sz="1765">
                <a:latin typeface="Fira Sans Extra Condensed"/>
                <a:ea typeface="Fira Sans Extra Condensed"/>
                <a:cs typeface="Fira Sans Extra Condensed"/>
                <a:sym typeface="Fira Sans Extra Condensed"/>
              </a:rPr>
              <a:t>For all plots, we observe a general pattern where one “lobe” will contain more than double the percentage of planet hosts.</a:t>
            </a:r>
            <a:endParaRPr sz="1765">
              <a:latin typeface="Fira Sans Extra Condensed"/>
              <a:ea typeface="Fira Sans Extra Condensed"/>
              <a:cs typeface="Fira Sans Extra Condensed"/>
              <a:sym typeface="Fira Sans Extra Condensed"/>
            </a:endParaRPr>
          </a:p>
          <a:p>
            <a:pPr indent="-340677" lvl="0" marL="457200" rtl="0" algn="l">
              <a:lnSpc>
                <a:spcPct val="95000"/>
              </a:lnSpc>
              <a:spcBef>
                <a:spcPts val="0"/>
              </a:spcBef>
              <a:spcAft>
                <a:spcPts val="0"/>
              </a:spcAft>
              <a:buSzPts val="1765"/>
              <a:buFont typeface="Fira Sans Extra Condensed"/>
              <a:buChar char="●"/>
            </a:pPr>
            <a:r>
              <a:rPr lang="en" sz="1765">
                <a:latin typeface="Fira Sans Extra Condensed"/>
                <a:ea typeface="Fira Sans Extra Condensed"/>
                <a:cs typeface="Fira Sans Extra Condensed"/>
                <a:sym typeface="Fira Sans Extra Condensed"/>
              </a:rPr>
              <a:t>We generally did not observe a large, consistent difference in the number of planets per system from “lobe” to “lobe”</a:t>
            </a:r>
            <a:endParaRPr sz="1765">
              <a:latin typeface="Fira Sans Extra Condensed"/>
              <a:ea typeface="Fira Sans Extra Condensed"/>
              <a:cs typeface="Fira Sans Extra Condensed"/>
              <a:sym typeface="Fira Sans Extra Condensed"/>
            </a:endParaRPr>
          </a:p>
          <a:p>
            <a:pPr indent="-340677" lvl="0" marL="457200" rtl="0" algn="l">
              <a:lnSpc>
                <a:spcPct val="95000"/>
              </a:lnSpc>
              <a:spcBef>
                <a:spcPts val="0"/>
              </a:spcBef>
              <a:spcAft>
                <a:spcPts val="0"/>
              </a:spcAft>
              <a:buSzPts val="1765"/>
              <a:buFont typeface="Fira Sans Extra Condensed"/>
              <a:buChar char="●"/>
            </a:pPr>
            <a:r>
              <a:rPr lang="en" sz="1765">
                <a:latin typeface="Fira Sans Extra Condensed"/>
                <a:ea typeface="Fira Sans Extra Condensed"/>
                <a:cs typeface="Fira Sans Extra Condensed"/>
                <a:sym typeface="Fira Sans Extra Condensed"/>
              </a:rPr>
              <a:t>Plots containing the following elements showed this pattern: C, O (</a:t>
            </a:r>
            <a:r>
              <a:rPr b="1" lang="en" sz="1765">
                <a:latin typeface="Fira Sans Extra Condensed"/>
                <a:ea typeface="Fira Sans Extra Condensed"/>
                <a:cs typeface="Fira Sans Extra Condensed"/>
                <a:sym typeface="Fira Sans Extra Condensed"/>
              </a:rPr>
              <a:t>we most commonly see this pattern where we compare with [C/O]</a:t>
            </a:r>
            <a:r>
              <a:rPr lang="en" sz="1765">
                <a:latin typeface="Fira Sans Extra Condensed"/>
                <a:ea typeface="Fira Sans Extra Condensed"/>
                <a:cs typeface="Fira Sans Extra Condensed"/>
                <a:sym typeface="Fira Sans Extra Condensed"/>
              </a:rPr>
              <a:t>), Na, Mg, Al, Fe, Si</a:t>
            </a:r>
            <a:endParaRPr sz="1765">
              <a:latin typeface="Fira Sans Extra Condensed"/>
              <a:ea typeface="Fira Sans Extra Condensed"/>
              <a:cs typeface="Fira Sans Extra Condensed"/>
              <a:sym typeface="Fira Sans Extra Condensed"/>
            </a:endParaRPr>
          </a:p>
        </p:txBody>
      </p:sp>
      <p:pic>
        <p:nvPicPr>
          <p:cNvPr id="111" name="Google Shape;111;p17"/>
          <p:cNvPicPr preferRelativeResize="0"/>
          <p:nvPr/>
        </p:nvPicPr>
        <p:blipFill>
          <a:blip r:embed="rId3">
            <a:alphaModFix/>
          </a:blip>
          <a:stretch>
            <a:fillRect/>
          </a:stretch>
        </p:blipFill>
        <p:spPr>
          <a:xfrm>
            <a:off x="5724975" y="941525"/>
            <a:ext cx="2974795" cy="2597225"/>
          </a:xfrm>
          <a:prstGeom prst="rect">
            <a:avLst/>
          </a:prstGeom>
          <a:noFill/>
          <a:ln>
            <a:noFill/>
          </a:ln>
        </p:spPr>
      </p:pic>
      <p:pic>
        <p:nvPicPr>
          <p:cNvPr id="112" name="Google Shape;112;p17"/>
          <p:cNvPicPr preferRelativeResize="0"/>
          <p:nvPr/>
        </p:nvPicPr>
        <p:blipFill>
          <a:blip r:embed="rId4">
            <a:alphaModFix/>
          </a:blip>
          <a:stretch>
            <a:fillRect/>
          </a:stretch>
        </p:blipFill>
        <p:spPr>
          <a:xfrm>
            <a:off x="600505" y="4180536"/>
            <a:ext cx="8135545" cy="561228"/>
          </a:xfrm>
          <a:prstGeom prst="rect">
            <a:avLst/>
          </a:prstGeom>
          <a:noFill/>
          <a:ln>
            <a:noFill/>
          </a:ln>
        </p:spPr>
      </p:pic>
      <p:pic>
        <p:nvPicPr>
          <p:cNvPr id="113" name="Google Shape;113;p17"/>
          <p:cNvPicPr preferRelativeResize="0"/>
          <p:nvPr/>
        </p:nvPicPr>
        <p:blipFill>
          <a:blip r:embed="rId5">
            <a:alphaModFix/>
          </a:blip>
          <a:stretch>
            <a:fillRect/>
          </a:stretch>
        </p:blipFill>
        <p:spPr>
          <a:xfrm>
            <a:off x="600505" y="3526515"/>
            <a:ext cx="8135547" cy="583880"/>
          </a:xfrm>
          <a:prstGeom prst="rect">
            <a:avLst/>
          </a:prstGeom>
          <a:noFill/>
          <a:ln>
            <a:noFill/>
          </a:ln>
        </p:spPr>
      </p:pic>
      <p:sp>
        <p:nvSpPr>
          <p:cNvPr id="114" name="Google Shape;114;p17"/>
          <p:cNvSpPr txBox="1"/>
          <p:nvPr/>
        </p:nvSpPr>
        <p:spPr>
          <a:xfrm>
            <a:off x="442489" y="4675762"/>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avescio@asu.edu</a:t>
            </a:r>
            <a:endParaRPr sz="900">
              <a:solidFill>
                <a:schemeClr val="dk2"/>
              </a:solidFill>
              <a:latin typeface="Fira Sans Extra Condensed"/>
              <a:ea typeface="Fira Sans Extra Condensed"/>
              <a:cs typeface="Fira Sans Extra Condensed"/>
              <a:sym typeface="Fira Sans Extra Condensed"/>
            </a:endParaRPr>
          </a:p>
        </p:txBody>
      </p:sp>
      <p:pic>
        <p:nvPicPr>
          <p:cNvPr id="115" name="Google Shape;115;p17"/>
          <p:cNvPicPr preferRelativeResize="0"/>
          <p:nvPr/>
        </p:nvPicPr>
        <p:blipFill>
          <a:blip r:embed="rId6">
            <a:alphaModFix/>
          </a:blip>
          <a:stretch>
            <a:fillRect/>
          </a:stretch>
        </p:blipFill>
        <p:spPr>
          <a:xfrm>
            <a:off x="61486" y="4593849"/>
            <a:ext cx="342900" cy="486925"/>
          </a:xfrm>
          <a:prstGeom prst="rect">
            <a:avLst/>
          </a:prstGeom>
          <a:noFill/>
          <a:ln>
            <a:noFill/>
          </a:ln>
        </p:spPr>
      </p:pic>
      <p:sp>
        <p:nvSpPr>
          <p:cNvPr id="116" name="Google Shape;116;p17"/>
          <p:cNvSpPr txBox="1"/>
          <p:nvPr/>
        </p:nvSpPr>
        <p:spPr>
          <a:xfrm>
            <a:off x="6309889" y="3475152"/>
            <a:ext cx="23838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Hypatia Catalog</a:t>
            </a:r>
            <a:endParaRPr sz="900">
              <a:solidFill>
                <a:schemeClr val="dk2"/>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Fjalla One"/>
                <a:ea typeface="Fjalla One"/>
                <a:cs typeface="Fjalla One"/>
                <a:sym typeface="Fjalla One"/>
              </a:rPr>
              <a:t>Further Work &amp; Conclusions</a:t>
            </a:r>
            <a:endParaRPr>
              <a:latin typeface="Fjalla One"/>
              <a:ea typeface="Fjalla One"/>
              <a:cs typeface="Fjalla One"/>
              <a:sym typeface="Fjalla One"/>
            </a:endParaRPr>
          </a:p>
        </p:txBody>
      </p:sp>
      <p:sp>
        <p:nvSpPr>
          <p:cNvPr id="122" name="Google Shape;122;p18"/>
          <p:cNvSpPr txBox="1"/>
          <p:nvPr>
            <p:ph idx="1" type="body"/>
          </p:nvPr>
        </p:nvSpPr>
        <p:spPr>
          <a:xfrm>
            <a:off x="311700" y="1152475"/>
            <a:ext cx="8520600" cy="3680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Fira Sans Extra Condensed"/>
              <a:buAutoNum type="arabicPeriod"/>
            </a:pPr>
            <a:r>
              <a:rPr lang="en">
                <a:latin typeface="Fira Sans Extra Condensed"/>
                <a:ea typeface="Fira Sans Extra Condensed"/>
                <a:cs typeface="Fira Sans Extra Condensed"/>
                <a:sym typeface="Fira Sans Extra Condensed"/>
              </a:rPr>
              <a:t>Complete machine learning separation analysis for confirmation of results</a:t>
            </a:r>
            <a:endParaRPr>
              <a:latin typeface="Fira Sans Extra Condensed"/>
              <a:ea typeface="Fira Sans Extra Condensed"/>
              <a:cs typeface="Fira Sans Extra Condensed"/>
              <a:sym typeface="Fira Sans Extra Condensed"/>
            </a:endParaRPr>
          </a:p>
          <a:p>
            <a:pPr indent="-342900" lvl="0" marL="457200" rtl="0" algn="l">
              <a:spcBef>
                <a:spcPts val="0"/>
              </a:spcBef>
              <a:spcAft>
                <a:spcPts val="0"/>
              </a:spcAft>
              <a:buSzPts val="1800"/>
              <a:buFont typeface="Fira Sans Extra Condensed"/>
              <a:buAutoNum type="arabicPeriod"/>
            </a:pPr>
            <a:r>
              <a:rPr lang="en">
                <a:latin typeface="Fira Sans Extra Condensed"/>
                <a:ea typeface="Fira Sans Extra Condensed"/>
                <a:cs typeface="Fira Sans Extra Condensed"/>
                <a:sym typeface="Fira Sans Extra Condensed"/>
              </a:rPr>
              <a:t>See if the results change/apply to more plots when we separate the population into 3+ regions as opposed to only two</a:t>
            </a:r>
            <a:endParaRPr>
              <a:latin typeface="Fira Sans Extra Condensed"/>
              <a:ea typeface="Fira Sans Extra Condensed"/>
              <a:cs typeface="Fira Sans Extra Condensed"/>
              <a:sym typeface="Fira Sans Extra Condensed"/>
            </a:endParaRPr>
          </a:p>
          <a:p>
            <a:pPr indent="-342900" lvl="0" marL="457200" rtl="0" algn="l">
              <a:spcBef>
                <a:spcPts val="0"/>
              </a:spcBef>
              <a:spcAft>
                <a:spcPts val="0"/>
              </a:spcAft>
              <a:buSzPts val="1800"/>
              <a:buFont typeface="Fira Sans Extra Condensed"/>
              <a:buAutoNum type="arabicPeriod"/>
            </a:pPr>
            <a:r>
              <a:rPr lang="en">
                <a:latin typeface="Fira Sans Extra Condensed"/>
                <a:ea typeface="Fira Sans Extra Condensed"/>
                <a:cs typeface="Fira Sans Extra Condensed"/>
                <a:sym typeface="Fira Sans Extra Condensed"/>
              </a:rPr>
              <a:t>Determine potential causes for clumping in metallicity ratios of the stellar population</a:t>
            </a:r>
            <a:endParaRPr>
              <a:latin typeface="Fira Sans Extra Condensed"/>
              <a:ea typeface="Fira Sans Extra Condensed"/>
              <a:cs typeface="Fira Sans Extra Condensed"/>
              <a:sym typeface="Fira Sans Extra Condensed"/>
            </a:endParaRPr>
          </a:p>
          <a:p>
            <a:pPr indent="-342900" lvl="0" marL="457200" rtl="0" algn="l">
              <a:spcBef>
                <a:spcPts val="0"/>
              </a:spcBef>
              <a:spcAft>
                <a:spcPts val="0"/>
              </a:spcAft>
              <a:buSzPts val="1800"/>
              <a:buFont typeface="Fira Sans Extra Condensed"/>
              <a:buAutoNum type="arabicPeriod"/>
            </a:pPr>
            <a:r>
              <a:rPr lang="en">
                <a:latin typeface="Fira Sans Extra Condensed"/>
                <a:ea typeface="Fira Sans Extra Condensed"/>
                <a:cs typeface="Fira Sans Extra Condensed"/>
                <a:sym typeface="Fira Sans Extra Condensed"/>
              </a:rPr>
              <a:t>Search for other potential impacts of separations (such as occurrence of multi-star systems and planetary system architecture, which has implications on the longevity of systems-- or rather, the likelihood of having developed and intelligent life)</a:t>
            </a:r>
            <a:endParaRPr>
              <a:latin typeface="Fira Sans Extra Condensed"/>
              <a:ea typeface="Fira Sans Extra Condensed"/>
              <a:cs typeface="Fira Sans Extra Condensed"/>
              <a:sym typeface="Fira Sans Extra Condensed"/>
            </a:endParaRPr>
          </a:p>
          <a:p>
            <a:pPr indent="0" lvl="0" marL="0" rtl="0" algn="ctr">
              <a:spcBef>
                <a:spcPts val="1200"/>
              </a:spcBef>
              <a:spcAft>
                <a:spcPts val="1200"/>
              </a:spcAft>
              <a:buNone/>
            </a:pPr>
            <a:r>
              <a:rPr b="1" lang="en">
                <a:latin typeface="Fira Sans Extra Condensed"/>
                <a:ea typeface="Fira Sans Extra Condensed"/>
                <a:cs typeface="Fira Sans Extra Condensed"/>
                <a:sym typeface="Fira Sans Extra Condensed"/>
              </a:rPr>
              <a:t>In an investigation of a visual separation in plots comparing stellar abundance ratios, we found that one “lobe” consistently has double the occurrence rate than the other. This separation was observed in plots comparing abundances of C, O, Na, Mg, Al, Fe, and Si.</a:t>
            </a:r>
            <a:endParaRPr b="1">
              <a:latin typeface="Fira Sans Extra Condensed"/>
              <a:ea typeface="Fira Sans Extra Condensed"/>
              <a:cs typeface="Fira Sans Extra Condensed"/>
              <a:sym typeface="Fira Sans Extra Condensed"/>
            </a:endParaRPr>
          </a:p>
        </p:txBody>
      </p:sp>
      <p:sp>
        <p:nvSpPr>
          <p:cNvPr id="123" name="Google Shape;123;p18"/>
          <p:cNvSpPr txBox="1"/>
          <p:nvPr/>
        </p:nvSpPr>
        <p:spPr>
          <a:xfrm>
            <a:off x="442489" y="4675762"/>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Fira Sans Extra Condensed"/>
                <a:ea typeface="Fira Sans Extra Condensed"/>
                <a:cs typeface="Fira Sans Extra Condensed"/>
                <a:sym typeface="Fira Sans Extra Condensed"/>
              </a:rPr>
              <a:t>avescio@asu.edu</a:t>
            </a:r>
            <a:endParaRPr sz="900">
              <a:solidFill>
                <a:schemeClr val="dk2"/>
              </a:solidFill>
              <a:latin typeface="Fira Sans Extra Condensed"/>
              <a:ea typeface="Fira Sans Extra Condensed"/>
              <a:cs typeface="Fira Sans Extra Condensed"/>
              <a:sym typeface="Fira Sans Extra Condensed"/>
            </a:endParaRPr>
          </a:p>
        </p:txBody>
      </p:sp>
      <p:pic>
        <p:nvPicPr>
          <p:cNvPr id="124" name="Google Shape;124;p18"/>
          <p:cNvPicPr preferRelativeResize="0"/>
          <p:nvPr/>
        </p:nvPicPr>
        <p:blipFill>
          <a:blip r:embed="rId3">
            <a:alphaModFix/>
          </a:blip>
          <a:stretch>
            <a:fillRect/>
          </a:stretch>
        </p:blipFill>
        <p:spPr>
          <a:xfrm>
            <a:off x="61486" y="4593849"/>
            <a:ext cx="342900" cy="48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ctrTitle"/>
          </p:nvPr>
        </p:nvSpPr>
        <p:spPr>
          <a:xfrm>
            <a:off x="311700" y="1101250"/>
            <a:ext cx="8520600" cy="71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380">
                <a:latin typeface="Fjalla One"/>
                <a:ea typeface="Fjalla One"/>
                <a:cs typeface="Fjalla One"/>
                <a:sym typeface="Fjalla One"/>
              </a:rPr>
              <a:t>Questions?</a:t>
            </a:r>
            <a:endParaRPr sz="3380">
              <a:latin typeface="Fjalla One"/>
              <a:ea typeface="Fjalla One"/>
              <a:cs typeface="Fjalla One"/>
              <a:sym typeface="Fjalla One"/>
            </a:endParaRPr>
          </a:p>
        </p:txBody>
      </p:sp>
      <p:sp>
        <p:nvSpPr>
          <p:cNvPr id="130" name="Google Shape;130;p19"/>
          <p:cNvSpPr txBox="1"/>
          <p:nvPr>
            <p:ph idx="1" type="subTitle"/>
          </p:nvPr>
        </p:nvSpPr>
        <p:spPr>
          <a:xfrm>
            <a:off x="311700" y="1848775"/>
            <a:ext cx="8520600" cy="792600"/>
          </a:xfrm>
          <a:prstGeom prst="rect">
            <a:avLst/>
          </a:prstGeom>
        </p:spPr>
        <p:txBody>
          <a:bodyPr anchorCtr="0" anchor="t" bIns="91425" lIns="91425" spcFirstLastPara="1" rIns="91425" wrap="square" tIns="91425">
            <a:normAutofit fontScale="77500" lnSpcReduction="20000"/>
          </a:bodyPr>
          <a:lstStyle/>
          <a:p>
            <a:pPr indent="0" lvl="0" marL="0" rtl="0" algn="ctr">
              <a:lnSpc>
                <a:spcPct val="115000"/>
              </a:lnSpc>
              <a:spcBef>
                <a:spcPts val="0"/>
              </a:spcBef>
              <a:spcAft>
                <a:spcPts val="1200"/>
              </a:spcAft>
              <a:buClr>
                <a:schemeClr val="dk1"/>
              </a:buClr>
              <a:buSzPct val="61111"/>
              <a:buFont typeface="Arial"/>
              <a:buNone/>
            </a:pPr>
            <a:r>
              <a:rPr b="1" lang="en" sz="1800">
                <a:latin typeface="Fira Sans Extra Condensed"/>
                <a:ea typeface="Fira Sans Extra Condensed"/>
                <a:cs typeface="Fira Sans Extra Condensed"/>
                <a:sym typeface="Fira Sans Extra Condensed"/>
              </a:rPr>
              <a:t>In an investigation of a visual separation in plots comparing stellar abundance ratios, we found that one “lobe” consistently has double the occurrence rate than the other. This separation was observed in plots comparing abundances of C, O, Na, Mg, Al, Fe, and Si.</a:t>
            </a:r>
            <a:endParaRPr sz="1900">
              <a:latin typeface="Fira Sans Extra Condensed"/>
              <a:ea typeface="Fira Sans Extra Condensed"/>
              <a:cs typeface="Fira Sans Extra Condensed"/>
              <a:sym typeface="Fira Sans Extra Condensed"/>
            </a:endParaRPr>
          </a:p>
        </p:txBody>
      </p:sp>
      <p:pic>
        <p:nvPicPr>
          <p:cNvPr id="131" name="Google Shape;131;p19"/>
          <p:cNvPicPr preferRelativeResize="0"/>
          <p:nvPr/>
        </p:nvPicPr>
        <p:blipFill>
          <a:blip r:embed="rId3">
            <a:alphaModFix/>
          </a:blip>
          <a:stretch>
            <a:fillRect/>
          </a:stretch>
        </p:blipFill>
        <p:spPr>
          <a:xfrm>
            <a:off x="0" y="3626715"/>
            <a:ext cx="9144002" cy="1539820"/>
          </a:xfrm>
          <a:prstGeom prst="rect">
            <a:avLst/>
          </a:prstGeom>
          <a:noFill/>
          <a:ln>
            <a:noFill/>
          </a:ln>
        </p:spPr>
      </p:pic>
      <p:sp>
        <p:nvSpPr>
          <p:cNvPr id="132" name="Google Shape;132;p19"/>
          <p:cNvSpPr txBox="1"/>
          <p:nvPr/>
        </p:nvSpPr>
        <p:spPr>
          <a:xfrm>
            <a:off x="-38872" y="4884375"/>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Fira Sans Extra Condensed"/>
                <a:ea typeface="Fira Sans Extra Condensed"/>
                <a:cs typeface="Fira Sans Extra Condensed"/>
                <a:sym typeface="Fira Sans Extra Condensed"/>
              </a:rPr>
              <a:t>avescio@asu.edu</a:t>
            </a:r>
            <a:endParaRPr sz="900">
              <a:solidFill>
                <a:srgbClr val="FFFFFF"/>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0"/>
          <p:cNvPicPr preferRelativeResize="0"/>
          <p:nvPr/>
        </p:nvPicPr>
        <p:blipFill>
          <a:blip r:embed="rId3">
            <a:alphaModFix/>
          </a:blip>
          <a:stretch>
            <a:fillRect/>
          </a:stretch>
        </p:blipFill>
        <p:spPr>
          <a:xfrm>
            <a:off x="0" y="3626715"/>
            <a:ext cx="9144002" cy="1539820"/>
          </a:xfrm>
          <a:prstGeom prst="rect">
            <a:avLst/>
          </a:prstGeom>
          <a:noFill/>
          <a:ln>
            <a:noFill/>
          </a:ln>
        </p:spPr>
      </p:pic>
      <p:sp>
        <p:nvSpPr>
          <p:cNvPr id="138" name="Google Shape;138;p2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Fjalla One"/>
                <a:ea typeface="Fjalla One"/>
                <a:cs typeface="Fjalla One"/>
                <a:sym typeface="Fjalla One"/>
              </a:rPr>
              <a:t>Acknowledgements</a:t>
            </a:r>
            <a:endParaRPr>
              <a:latin typeface="Fjalla One"/>
              <a:ea typeface="Fjalla One"/>
              <a:cs typeface="Fjalla One"/>
              <a:sym typeface="Fjalla One"/>
            </a:endParaRPr>
          </a:p>
        </p:txBody>
      </p:sp>
      <p:sp>
        <p:nvSpPr>
          <p:cNvPr id="139" name="Google Shape;139;p20"/>
          <p:cNvSpPr txBox="1"/>
          <p:nvPr>
            <p:ph idx="4294967295" type="body"/>
          </p:nvPr>
        </p:nvSpPr>
        <p:spPr>
          <a:xfrm>
            <a:off x="311700" y="1035872"/>
            <a:ext cx="8520600" cy="2323200"/>
          </a:xfrm>
          <a:prstGeom prst="rect">
            <a:avLst/>
          </a:prstGeom>
        </p:spPr>
        <p:txBody>
          <a:bodyPr anchorCtr="0" anchor="t" bIns="91425" lIns="91425" spcFirstLastPara="1" rIns="91425" wrap="square" tIns="91425">
            <a:normAutofit fontScale="70000" lnSpcReduction="20000"/>
          </a:bodyPr>
          <a:lstStyle/>
          <a:p>
            <a:pPr indent="0" lvl="0" marL="0" rtl="0" algn="ctr">
              <a:lnSpc>
                <a:spcPct val="115000"/>
              </a:lnSpc>
              <a:spcBef>
                <a:spcPts val="0"/>
              </a:spcBef>
              <a:spcAft>
                <a:spcPts val="0"/>
              </a:spcAft>
              <a:buNone/>
            </a:pPr>
            <a:r>
              <a:rPr lang="en">
                <a:latin typeface="Fira Sans Extra Condensed"/>
                <a:ea typeface="Fira Sans Extra Condensed"/>
                <a:cs typeface="Fira Sans Extra Condensed"/>
                <a:sym typeface="Fira Sans Extra Condensed"/>
              </a:rPr>
              <a:t>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 This work was supported through a NASA grant awarded to the Arizona/NASA Space Grant Consortium.</a:t>
            </a:r>
            <a:endParaRPr>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t/>
            </a:r>
            <a:endParaRPr sz="813">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rPr lang="en">
                <a:latin typeface="Fira Sans Extra Condensed"/>
                <a:ea typeface="Fira Sans Extra Condensed"/>
                <a:cs typeface="Fira Sans Extra Condensed"/>
                <a:sym typeface="Fira Sans Extra Condensed"/>
              </a:rPr>
              <a:t>This research has made use of the NASA Exoplanet Archive, which is operated by the California Institute of Technology, under contract with the National Aeronautics and Space Administration under the Exoplanet Exploration Program.</a:t>
            </a:r>
            <a:endParaRPr>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t/>
            </a:r>
            <a:endParaRPr sz="800">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rPr lang="en">
                <a:latin typeface="Fira Sans Extra Condensed"/>
                <a:ea typeface="Fira Sans Extra Condensed"/>
                <a:cs typeface="Fira Sans Extra Condensed"/>
                <a:sym typeface="Fira Sans Extra Condensed"/>
              </a:rPr>
              <a:t>The research shown here acknowledges use of the Hypatia Catalog Database, an online compilation of stellar abundance data as described in Hinkel et al. (2014, AJ, 148, 54), which was supported by NASA's Nexus for Exoplanet System Science (NExSS) research coordination network and the Vanderbilt Initiative in Data-Intensive Astrophysics (VIDA).</a:t>
            </a:r>
            <a:endParaRPr>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t/>
            </a:r>
            <a:endParaRPr sz="765">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rPr lang="en">
                <a:latin typeface="Fira Sans Extra Condensed"/>
                <a:ea typeface="Fira Sans Extra Condensed"/>
                <a:cs typeface="Fira Sans Extra Condensed"/>
                <a:sym typeface="Fira Sans Extra Condensed"/>
              </a:rPr>
              <a:t>Footer images used on title/conclusion slides courtesy of NASA Space Grant.</a:t>
            </a:r>
            <a:endParaRPr>
              <a:latin typeface="Fira Sans Extra Condensed"/>
              <a:ea typeface="Fira Sans Extra Condensed"/>
              <a:cs typeface="Fira Sans Extra Condensed"/>
              <a:sym typeface="Fira Sans Extra Condensed"/>
            </a:endParaRPr>
          </a:p>
        </p:txBody>
      </p:sp>
      <p:sp>
        <p:nvSpPr>
          <p:cNvPr id="140" name="Google Shape;140;p20"/>
          <p:cNvSpPr txBox="1"/>
          <p:nvPr/>
        </p:nvSpPr>
        <p:spPr>
          <a:xfrm>
            <a:off x="-38872" y="4884375"/>
            <a:ext cx="238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Fira Sans Extra Condensed"/>
                <a:ea typeface="Fira Sans Extra Condensed"/>
                <a:cs typeface="Fira Sans Extra Condensed"/>
                <a:sym typeface="Fira Sans Extra Condensed"/>
              </a:rPr>
              <a:t>avescio@asu.edu</a:t>
            </a:r>
            <a:endParaRPr sz="900">
              <a:solidFill>
                <a:srgbClr val="FFFFFF"/>
              </a:solidFill>
              <a:latin typeface="Fira Sans Extra Condensed"/>
              <a:ea typeface="Fira Sans Extra Condensed"/>
              <a:cs typeface="Fira Sans Extra Condensed"/>
              <a:sym typeface="Fira Sans Extra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